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318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6" r:id="rId12"/>
    <p:sldId id="277" r:id="rId13"/>
    <p:sldId id="278" r:id="rId14"/>
    <p:sldId id="280" r:id="rId15"/>
    <p:sldId id="314" r:id="rId16"/>
    <p:sldId id="291" r:id="rId17"/>
    <p:sldId id="319" r:id="rId18"/>
    <p:sldId id="289" r:id="rId19"/>
    <p:sldId id="283" r:id="rId20"/>
    <p:sldId id="301" r:id="rId21"/>
    <p:sldId id="297" r:id="rId22"/>
    <p:sldId id="298" r:id="rId23"/>
    <p:sldId id="259" r:id="rId24"/>
    <p:sldId id="292" r:id="rId25"/>
    <p:sldId id="294" r:id="rId26"/>
    <p:sldId id="303" r:id="rId27"/>
    <p:sldId id="284" r:id="rId28"/>
    <p:sldId id="296" r:id="rId29"/>
    <p:sldId id="286" r:id="rId30"/>
    <p:sldId id="285" r:id="rId31"/>
    <p:sldId id="262" r:id="rId32"/>
    <p:sldId id="320" r:id="rId33"/>
    <p:sldId id="321" r:id="rId34"/>
    <p:sldId id="317" r:id="rId35"/>
    <p:sldId id="313" r:id="rId36"/>
    <p:sldId id="265" r:id="rId37"/>
    <p:sldId id="263" r:id="rId38"/>
    <p:sldId id="312" r:id="rId39"/>
    <p:sldId id="304" r:id="rId40"/>
    <p:sldId id="305" r:id="rId41"/>
    <p:sldId id="306" r:id="rId42"/>
    <p:sldId id="307" r:id="rId43"/>
    <p:sldId id="308" r:id="rId44"/>
    <p:sldId id="309" r:id="rId45"/>
    <p:sldId id="311" r:id="rId46"/>
    <p:sldId id="264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78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08E10A-9514-42D9-8F23-582590A68819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5BB6CE-9EDE-4AC7-B281-8847761111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88265-B608-4D6A-9CCD-3B174F4C5079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9245E-ED6E-4A2F-967C-253EA91FC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88265-B608-4D6A-9CCD-3B174F4C5079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9245E-ED6E-4A2F-967C-253EA91FC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88265-B608-4D6A-9CCD-3B174F4C5079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9245E-ED6E-4A2F-967C-253EA91FC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1513" y="255588"/>
            <a:ext cx="7802562" cy="11382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907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907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43350"/>
            <a:ext cx="4038600" cy="21907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43350"/>
            <a:ext cx="4038600" cy="21907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4C784D-8F97-4F72-86EB-DC1EFE1E2E7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8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88265-B608-4D6A-9CCD-3B174F4C5079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9245E-ED6E-4A2F-967C-253EA91FC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88265-B608-4D6A-9CCD-3B174F4C5079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9245E-ED6E-4A2F-967C-253EA91FC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88265-B608-4D6A-9CCD-3B174F4C5079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9245E-ED6E-4A2F-967C-253EA91FC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88265-B608-4D6A-9CCD-3B174F4C5079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9245E-ED6E-4A2F-967C-253EA91FC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88265-B608-4D6A-9CCD-3B174F4C5079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9245E-ED6E-4A2F-967C-253EA91FC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88265-B608-4D6A-9CCD-3B174F4C5079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9245E-ED6E-4A2F-967C-253EA91FC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88265-B608-4D6A-9CCD-3B174F4C5079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9245E-ED6E-4A2F-967C-253EA91FC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88265-B608-4D6A-9CCD-3B174F4C5079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9245E-ED6E-4A2F-967C-253EA91FC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688265-B608-4D6A-9CCD-3B174F4C5079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09245E-ED6E-4A2F-967C-253EA91FC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lr.ru/petersburg/spbpcards/photos1/557_1_m.jpg" TargetMode="External"/><Relationship Id="rId3" Type="http://schemas.openxmlformats.org/officeDocument/2006/relationships/image" Target="../media/image31.jpeg"/><Relationship Id="rId7" Type="http://schemas.openxmlformats.org/officeDocument/2006/relationships/image" Target="../media/image33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ll-photo.ru/portret/photos/7972-0.jpg" TargetMode="External"/><Relationship Id="rId5" Type="http://schemas.openxmlformats.org/officeDocument/2006/relationships/image" Target="../media/image32.jpeg"/><Relationship Id="rId4" Type="http://schemas.openxmlformats.org/officeDocument/2006/relationships/hyperlink" Target="http://www.luxa.ru/images-new/olpiterphotos/kuznech.jpg" TargetMode="External"/><Relationship Id="rId9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6" name="Picture 2" descr="C:\Users\USER\Desktop\94712003_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762607"/>
            <a:ext cx="8856984" cy="52509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Адмиралтейство</a:t>
            </a:r>
            <a:endParaRPr lang="ru-RU" dirty="0"/>
          </a:p>
        </p:txBody>
      </p:sp>
      <p:pic>
        <p:nvPicPr>
          <p:cNvPr id="4" name="Picture 4" descr="C:\Users\USER\Desktop\0006-006-Admiraltejstv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0980533">
            <a:off x="381191" y="1286032"/>
            <a:ext cx="3012313" cy="4525963"/>
          </a:xfrm>
          <a:prstGeom prst="rect">
            <a:avLst/>
          </a:prstGeom>
          <a:noFill/>
        </p:spPr>
      </p:pic>
      <p:pic>
        <p:nvPicPr>
          <p:cNvPr id="5" name="Picture 3" descr="C:\Users\USER\Desktop\815_phot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14054">
            <a:off x="3667479" y="1930503"/>
            <a:ext cx="5259222" cy="3934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Эпиграф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3779912" y="1484784"/>
            <a:ext cx="4906888" cy="464137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Город пышный, город бедный,</a:t>
            </a:r>
            <a:endParaRPr lang="ru-RU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Дух неволи, стройный вид,</a:t>
            </a:r>
          </a:p>
          <a:p>
            <a:pPr>
              <a:buNone/>
            </a:pPr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Свод небес зелено – бледный,</a:t>
            </a:r>
          </a:p>
          <a:p>
            <a:pPr>
              <a:buNone/>
            </a:pPr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Скука, холод и гранит…</a:t>
            </a:r>
          </a:p>
          <a:p>
            <a:pPr algn="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А.С.Пушкин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Каюсь, грешен, не люблю.</a:t>
            </a:r>
          </a:p>
          <a:p>
            <a:pPr algn="r">
              <a:lnSpc>
                <a:spcPct val="90000"/>
              </a:lnSpc>
              <a:buFontTx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Ф.М.Достоевский</a:t>
            </a:r>
          </a:p>
          <a:p>
            <a:endParaRPr lang="ru-RU" dirty="0"/>
          </a:p>
        </p:txBody>
      </p:sp>
      <p:pic>
        <p:nvPicPr>
          <p:cNvPr id="6" name="Picture 1" descr="C:\Users\USER\Desktop\9aeea0d4fc_270139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96752"/>
            <a:ext cx="3384376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Литературная викторина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А.С. Пушкин</a:t>
            </a:r>
            <a:endParaRPr lang="ru-RU" dirty="0"/>
          </a:p>
        </p:txBody>
      </p:sp>
      <p:pic>
        <p:nvPicPr>
          <p:cNvPr id="5" name="Picture 6" descr="pushkin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842278" y="2174875"/>
            <a:ext cx="3270031" cy="3951288"/>
          </a:xfrm>
          <a:noFill/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None/>
              <a:tabLst>
                <a:tab pos="180975" algn="l"/>
              </a:tabLst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Люблю тебя, Петра</a:t>
            </a:r>
          </a:p>
          <a:p>
            <a:pPr>
              <a:buNone/>
              <a:tabLst>
                <a:tab pos="180975" algn="l"/>
              </a:tabLst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творенье,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tabLst>
                <a:tab pos="180975" algn="l"/>
              </a:tabLst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Люблю твой строгий,   стройный вид,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tabLst>
                <a:tab pos="180975" algn="l"/>
              </a:tabLst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Невы державное теченье,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tabLst>
                <a:tab pos="180975" algn="l"/>
              </a:tabLst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Береговой её гранит...</a:t>
            </a:r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Литературная викторина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Н.В. Гоголь</a:t>
            </a:r>
            <a:endParaRPr lang="ru-RU" dirty="0"/>
          </a:p>
        </p:txBody>
      </p:sp>
      <p:pic>
        <p:nvPicPr>
          <p:cNvPr id="5" name="Picture 7" descr="C:\Documents and Settings\Администратор\Рабочий стол\Новая папка (3)\Портрет_Гоголя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868215" y="2174875"/>
            <a:ext cx="3218157" cy="3951288"/>
          </a:xfrm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Он лжёт во всякое время, этот Невский проспект...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О, не верьте этому Невскому проспекту!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Литературная викторина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Н.А. Некрасов </a:t>
            </a:r>
            <a:endParaRPr lang="ru-RU" dirty="0"/>
          </a:p>
        </p:txBody>
      </p:sp>
      <p:pic>
        <p:nvPicPr>
          <p:cNvPr id="5" name="Picture 2" descr="C:\Users\USER\Desktop\nekrasov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066533" y="2174875"/>
            <a:ext cx="2821521" cy="3951288"/>
          </a:xfrm>
          <a:prstGeom prst="rect">
            <a:avLst/>
          </a:prstGeom>
          <a:noFill/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Вчерашний день, часу в шестом,</a:t>
            </a:r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Зашел я на Сенную;</a:t>
            </a:r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Там били женщину кнутом,</a:t>
            </a:r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Крестьянку молодую.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Грязны улицы, лавки, мосты, каждый дом золотухой страдает…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  Образ Петербурга и средства его воссоздания в романе Ф.М.Достоевского «Преступление и наказание».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Цели урока: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Воссоздать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образ Петербурга в романе Ф.М. Достоевского «Преступление и наказание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»: проанализировать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эпизоды, в которых создаются описание улиц, интерьеров, портретов,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пейзажей, цвета.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Сравнивать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город Достоевского с изображением Петербурга у других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писателей.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Узнать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какую роль сыграл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город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какое влияние оказал на судьбы героев романа “Преступление и наказание”?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Эпиграф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3779912" y="1484784"/>
            <a:ext cx="4906888" cy="464137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Город пышный, город бедный,</a:t>
            </a:r>
            <a:endParaRPr lang="ru-RU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Дух неволи, стройный вид,</a:t>
            </a:r>
          </a:p>
          <a:p>
            <a:pPr>
              <a:buNone/>
            </a:pPr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Свод небес зелено – бледный,</a:t>
            </a:r>
          </a:p>
          <a:p>
            <a:pPr>
              <a:buNone/>
            </a:pPr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Скука, холод и гранит…</a:t>
            </a:r>
          </a:p>
          <a:p>
            <a:pPr algn="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А.С.Пушкин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Каюсь, грешен, не люблю.</a:t>
            </a:r>
          </a:p>
          <a:p>
            <a:pPr algn="r">
              <a:lnSpc>
                <a:spcPct val="90000"/>
              </a:lnSpc>
              <a:buFontTx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Ф.М.Достоевский</a:t>
            </a:r>
          </a:p>
          <a:p>
            <a:endParaRPr lang="ru-RU" dirty="0"/>
          </a:p>
        </p:txBody>
      </p:sp>
      <p:pic>
        <p:nvPicPr>
          <p:cNvPr id="6" name="Picture 1" descr="C:\Users\USER\Desktop\9aeea0d4fc_270139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96752"/>
            <a:ext cx="3384376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0" y="428625"/>
            <a:ext cx="3143250" cy="274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42938" y="428625"/>
            <a:ext cx="3357562" cy="2713038"/>
          </a:xfrm>
          <a:noFill/>
        </p:spPr>
      </p:pic>
      <p:pic>
        <p:nvPicPr>
          <p:cNvPr id="13316" name="Picture 5" descr="Картинка 3 из 12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88" y="3714750"/>
            <a:ext cx="2625725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4" descr="Картинка 8 из 519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63" y="3857625"/>
            <a:ext cx="24288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4" descr="Картинка 3 из 282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43625" y="3929063"/>
            <a:ext cx="2714625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9" name="TextBox 13"/>
          <p:cNvSpPr txBox="1">
            <a:spLocks noChangeArrowheads="1"/>
          </p:cNvSpPr>
          <p:nvPr/>
        </p:nvSpPr>
        <p:spPr bwMode="auto">
          <a:xfrm>
            <a:off x="214313" y="6072188"/>
            <a:ext cx="3000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Серпуховская улица, 13</a:t>
            </a:r>
          </a:p>
        </p:txBody>
      </p:sp>
      <p:sp>
        <p:nvSpPr>
          <p:cNvPr id="13320" name="TextBox 14"/>
          <p:cNvSpPr txBox="1">
            <a:spLocks noChangeArrowheads="1"/>
          </p:cNvSpPr>
          <p:nvPr/>
        </p:nvSpPr>
        <p:spPr bwMode="auto">
          <a:xfrm>
            <a:off x="6215063" y="6072188"/>
            <a:ext cx="2714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/>
              <a:t>Лиговская улица, 25</a:t>
            </a:r>
          </a:p>
        </p:txBody>
      </p:sp>
      <p:sp>
        <p:nvSpPr>
          <p:cNvPr id="13321" name="TextBox 16"/>
          <p:cNvSpPr txBox="1">
            <a:spLocks noChangeArrowheads="1"/>
          </p:cNvSpPr>
          <p:nvPr/>
        </p:nvSpPr>
        <p:spPr bwMode="auto">
          <a:xfrm>
            <a:off x="3071813" y="3214688"/>
            <a:ext cx="32146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/>
              <a:t>Кузнечный переулок, 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9" descr="пейзаж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2500313"/>
            <a:ext cx="3357563" cy="2282825"/>
          </a:xfrm>
          <a:noFill/>
        </p:spPr>
      </p:pic>
      <p:pic>
        <p:nvPicPr>
          <p:cNvPr id="10244" name="Picture 10" descr="сцены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428860" y="4751388"/>
            <a:ext cx="3732213" cy="2106612"/>
          </a:xfrm>
          <a:noFill/>
        </p:spPr>
      </p:pic>
      <p:pic>
        <p:nvPicPr>
          <p:cNvPr id="10245" name="Picture 11" descr="интерьер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500694" y="2643182"/>
            <a:ext cx="3286125" cy="2058987"/>
          </a:xfrm>
          <a:noFill/>
        </p:spPr>
      </p:pic>
      <p:sp>
        <p:nvSpPr>
          <p:cNvPr id="17420" name="AutoShape 12"/>
          <p:cNvSpPr>
            <a:spLocks noChangeShapeType="1"/>
          </p:cNvSpPr>
          <p:nvPr/>
        </p:nvSpPr>
        <p:spPr bwMode="auto">
          <a:xfrm>
            <a:off x="5786446" y="928670"/>
            <a:ext cx="381000" cy="8477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21" name="AutoShape 13"/>
          <p:cNvSpPr>
            <a:spLocks noChangeShapeType="1"/>
          </p:cNvSpPr>
          <p:nvPr/>
        </p:nvSpPr>
        <p:spPr bwMode="auto">
          <a:xfrm>
            <a:off x="7572396" y="1000108"/>
            <a:ext cx="552450" cy="7620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22" name="AutoShape 14"/>
          <p:cNvSpPr>
            <a:spLocks noChangeShapeType="1"/>
          </p:cNvSpPr>
          <p:nvPr/>
        </p:nvSpPr>
        <p:spPr bwMode="auto">
          <a:xfrm flipH="1">
            <a:off x="1714480" y="1000108"/>
            <a:ext cx="514350" cy="6953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9" name="AutoShape 11"/>
          <p:cNvSpPr>
            <a:spLocks noChangeShapeType="1"/>
          </p:cNvSpPr>
          <p:nvPr/>
        </p:nvSpPr>
        <p:spPr bwMode="auto">
          <a:xfrm flipH="1">
            <a:off x="3786182" y="1000108"/>
            <a:ext cx="266700" cy="8477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23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7424" name="Rectangle 16"/>
          <p:cNvSpPr>
            <a:spLocks noChangeArrowheads="1"/>
          </p:cNvSpPr>
          <p:nvPr/>
        </p:nvSpPr>
        <p:spPr bwMode="auto">
          <a:xfrm>
            <a:off x="642910" y="285728"/>
            <a:ext cx="850109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Петербург Достоевского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425" name="Rectangle 17"/>
          <p:cNvSpPr>
            <a:spLocks noChangeArrowheads="1"/>
          </p:cNvSpPr>
          <p:nvPr/>
        </p:nvSpPr>
        <p:spPr bwMode="auto">
          <a:xfrm>
            <a:off x="0" y="457200"/>
            <a:ext cx="902138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endParaRPr lang="ru-RU" sz="11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endParaRPr lang="ru-RU" sz="11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      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Пейзажи        Уличная жизнь       Интерьеры         Цвет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4" grpId="0"/>
      <p:bldP spid="174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анкт  -  Петербург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Санкт (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Santa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святой) (лат.)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Петр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Peter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камень, скала) (греч.)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Бург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  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Burg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замок, крепость) (нем.)</a:t>
            </a:r>
          </a:p>
          <a:p>
            <a:pPr marL="514350" indent="-51435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святая каменная крепость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ru-RU" dirty="0"/>
          </a:p>
        </p:txBody>
      </p:sp>
      <p:pic>
        <p:nvPicPr>
          <p:cNvPr id="7" name="Picture 2" descr="C:\Users\USER\Desktop\Bronze Horseman00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9264" y="1600200"/>
            <a:ext cx="3394472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9" descr="20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79613" y="4252913"/>
            <a:ext cx="3887787" cy="2605087"/>
          </a:xfrm>
          <a:noFill/>
        </p:spPr>
      </p:pic>
      <p:pic>
        <p:nvPicPr>
          <p:cNvPr id="8195" name="Picture 10" descr="2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867400" y="333375"/>
            <a:ext cx="2692400" cy="4033838"/>
          </a:xfrm>
          <a:noFill/>
        </p:spPr>
      </p:pic>
      <p:pic>
        <p:nvPicPr>
          <p:cNvPr id="8196" name="Picture 11" descr="дп5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23850" y="333375"/>
            <a:ext cx="2482850" cy="3857625"/>
          </a:xfrm>
          <a:noFill/>
        </p:spPr>
      </p:pic>
      <p:pic>
        <p:nvPicPr>
          <p:cNvPr id="8197" name="Picture 12" descr="дп6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3348038" y="404813"/>
            <a:ext cx="2232025" cy="38163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Сенная</a:t>
            </a:r>
            <a:r>
              <a:rPr lang="ru-RU" sz="4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площадь</a:t>
            </a:r>
            <a:r>
              <a:rPr lang="ru-RU" dirty="0" smtClean="0">
                <a:solidFill>
                  <a:srgbClr val="FFD32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Lucida Sans Unicode" pitchFamily="34" charset="0"/>
              </a:rPr>
              <a:t/>
            </a:r>
            <a:br>
              <a:rPr lang="ru-RU" dirty="0" smtClean="0">
                <a:solidFill>
                  <a:srgbClr val="FFD32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Lucida Sans Unicode" pitchFamily="34" charset="0"/>
              </a:rPr>
            </a:br>
            <a:endParaRPr lang="ru-RU" dirty="0"/>
          </a:p>
        </p:txBody>
      </p:sp>
      <p:grpSp>
        <p:nvGrpSpPr>
          <p:cNvPr id="4" name="Group 2"/>
          <p:cNvGrpSpPr>
            <a:grpSpLocks noGrp="1"/>
          </p:cNvGrpSpPr>
          <p:nvPr>
            <p:ph idx="1"/>
          </p:nvPr>
        </p:nvGrpSpPr>
        <p:grpSpPr bwMode="auto">
          <a:xfrm>
            <a:off x="457200" y="1600200"/>
            <a:ext cx="8229600" cy="4525963"/>
            <a:chOff x="999" y="447"/>
            <a:chExt cx="4033" cy="2907"/>
          </a:xfrm>
        </p:grpSpPr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99" y="447"/>
              <a:ext cx="4033" cy="290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</p:pic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999" y="447"/>
              <a:ext cx="4033" cy="2907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Город-тупик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8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116" y="1196752"/>
            <a:ext cx="3559828" cy="5339742"/>
          </a:xfrm>
        </p:spPr>
      </p:pic>
      <p:pic>
        <p:nvPicPr>
          <p:cNvPr id="8" name="Содержимое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130302"/>
            <a:ext cx="3600399" cy="537809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286000" y="2778053"/>
            <a:ext cx="4572000" cy="3545586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indent="-228600" algn="ctr">
              <a:lnSpc>
                <a:spcPct val="90000"/>
              </a:lnSpc>
              <a:spcBef>
                <a:spcPts val="1800"/>
              </a:spcBef>
              <a:buClr>
                <a:srgbClr val="B2D0B4"/>
              </a:buClr>
              <a:buFont typeface="Arial"/>
              <a:buChar char="•"/>
            </a:pPr>
            <a:r>
              <a:rPr lang="ru-RU" sz="3600" b="1" dirty="0" smtClean="0">
                <a:solidFill>
                  <a:schemeClr val="tx1">
                    <a:lumMod val="85000"/>
                  </a:schemeClr>
                </a:solidFill>
                <a:latin typeface="Century Schoolbook"/>
              </a:rPr>
              <a:t>Замкнутое пространство</a:t>
            </a:r>
          </a:p>
          <a:p>
            <a:pPr marL="228600" indent="-228600" algn="ctr">
              <a:lnSpc>
                <a:spcPct val="90000"/>
              </a:lnSpc>
              <a:spcBef>
                <a:spcPts val="1800"/>
              </a:spcBef>
              <a:buClr>
                <a:srgbClr val="B2D0B4"/>
              </a:buClr>
              <a:buFont typeface="Arial"/>
              <a:buChar char="•"/>
            </a:pPr>
            <a:r>
              <a:rPr lang="ru-RU" sz="3600" b="1" dirty="0" smtClean="0">
                <a:solidFill>
                  <a:schemeClr val="tx1">
                    <a:lumMod val="85000"/>
                  </a:schemeClr>
                </a:solidFill>
                <a:latin typeface="Century Schoolbook"/>
              </a:rPr>
              <a:t>Улицы не имеют выхода</a:t>
            </a:r>
          </a:p>
          <a:p>
            <a:pPr marL="228600" indent="-228600" algn="ctr">
              <a:lnSpc>
                <a:spcPct val="90000"/>
              </a:lnSpc>
              <a:spcBef>
                <a:spcPts val="1800"/>
              </a:spcBef>
              <a:buClr>
                <a:srgbClr val="B2D0B4"/>
              </a:buClr>
              <a:buFont typeface="Arial"/>
              <a:buChar char="•"/>
            </a:pPr>
            <a:r>
              <a:rPr lang="ru-RU" sz="3600" b="1" dirty="0" smtClean="0">
                <a:solidFill>
                  <a:schemeClr val="tx1">
                    <a:lumMod val="85000"/>
                  </a:schemeClr>
                </a:solidFill>
                <a:latin typeface="Century Schoolbook"/>
              </a:rPr>
              <a:t>Пересечение улиц</a:t>
            </a:r>
            <a:endParaRPr lang="ru-RU" sz="3600" b="1" dirty="0">
              <a:solidFill>
                <a:schemeClr val="tx1">
                  <a:lumMod val="85000"/>
                </a:schemeClr>
              </a:solidFill>
              <a:latin typeface="Century Schoolboo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Историческая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справка.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1412776"/>
            <a:ext cx="756084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1865 году, когда происходит действие, в Петербурге (539 122 жителей) было совершено 10121 преступления; из них: краж, разбоев и грабежей - 9834, убийств и покушений на убийство - 128, изнасилований - 51, поджогов - 63, распространение фальшивой монеты - 39, проступки против веры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– 6.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Дом Раскольникова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В Столярном переулке, в доме №19/5 Достоевский поселил Раскольникова. «Во внутреннем дворе, справа, есть парадная. Там, на последнем этаже, тринадцать ступеней ведут наверх, в квартиру Раскольникова». </a:t>
            </a:r>
          </a:p>
          <a:p>
            <a:endParaRPr lang="ru-RU" dirty="0"/>
          </a:p>
        </p:txBody>
      </p:sp>
      <p:pic>
        <p:nvPicPr>
          <p:cNvPr id="10" name="Picture 5" descr="Столярный переулок, угол М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53" y="2564904"/>
            <a:ext cx="4434735" cy="2912143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alpha val="50000"/>
              </a:scheme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Каморка Раскольникова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6" descr="сканирование000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2290067"/>
            <a:ext cx="4040188" cy="3720903"/>
          </a:xfrm>
          <a:noFill/>
        </p:spPr>
      </p:pic>
      <p:pic>
        <p:nvPicPr>
          <p:cNvPr id="8" name="Picture 1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59586" y="2204864"/>
            <a:ext cx="4800533" cy="3600399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9" descr="дп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0825" y="260350"/>
            <a:ext cx="2846388" cy="4392613"/>
          </a:xfrm>
          <a:noFill/>
        </p:spPr>
      </p:pic>
      <p:pic>
        <p:nvPicPr>
          <p:cNvPr id="11267" name="Picture 10" descr="дп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943600" y="333375"/>
            <a:ext cx="2862263" cy="4103688"/>
          </a:xfrm>
          <a:noFill/>
        </p:spPr>
      </p:pic>
      <p:pic>
        <p:nvPicPr>
          <p:cNvPr id="11268" name="Picture 11" descr="дп9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403350" y="3716338"/>
            <a:ext cx="2092325" cy="2914650"/>
          </a:xfrm>
          <a:noFill/>
        </p:spPr>
      </p:pic>
      <p:pic>
        <p:nvPicPr>
          <p:cNvPr id="11269" name="Picture 12" descr="дп 1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3779838" y="2565400"/>
            <a:ext cx="2684462" cy="40767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 descr="пет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0648"/>
            <a:ext cx="4038600" cy="2877396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19812" dir="3479677" algn="ctr" rotWithShape="0">
              <a:schemeClr val="tx2">
                <a:alpha val="50000"/>
              </a:schemeClr>
            </a:outerShdw>
          </a:effectLst>
        </p:spPr>
      </p:pic>
      <p:graphicFrame>
        <p:nvGraphicFramePr>
          <p:cNvPr id="1026" name="Object 5"/>
          <p:cNvGraphicFramePr>
            <a:graphicFrameLocks noChangeAspect="1"/>
          </p:cNvGraphicFramePr>
          <p:nvPr/>
        </p:nvGraphicFramePr>
        <p:xfrm>
          <a:off x="2339752" y="3429000"/>
          <a:ext cx="2436812" cy="3097212"/>
        </p:xfrm>
        <a:graphic>
          <a:graphicData uri="http://schemas.openxmlformats.org/presentationml/2006/ole">
            <p:oleObj spid="_x0000_s1026" name="Image" r:id="rId4" imgW="5282540" imgH="6717460" progId="">
              <p:embed/>
            </p:oleObj>
          </a:graphicData>
        </a:graphic>
      </p:graphicFrame>
      <p:graphicFrame>
        <p:nvGraphicFramePr>
          <p:cNvPr id="1027" name="Object 2"/>
          <p:cNvGraphicFramePr>
            <a:graphicFrameLocks noChangeAspect="1"/>
          </p:cNvGraphicFramePr>
          <p:nvPr/>
        </p:nvGraphicFramePr>
        <p:xfrm>
          <a:off x="323528" y="3429000"/>
          <a:ext cx="1858963" cy="3097212"/>
        </p:xfrm>
        <a:graphic>
          <a:graphicData uri="http://schemas.openxmlformats.org/presentationml/2006/ole">
            <p:oleObj spid="_x0000_s1027" name="Image" r:id="rId5" imgW="4698413" imgH="7834921" progId="">
              <p:embed/>
            </p:oleObj>
          </a:graphicData>
        </a:graphic>
      </p:graphicFrame>
      <p:graphicFrame>
        <p:nvGraphicFramePr>
          <p:cNvPr id="1028" name="Object 3"/>
          <p:cNvGraphicFramePr>
            <a:graphicFrameLocks noChangeAspect="1"/>
          </p:cNvGraphicFramePr>
          <p:nvPr>
            <p:ph sz="half" idx="2"/>
          </p:nvPr>
        </p:nvGraphicFramePr>
        <p:xfrm>
          <a:off x="4925462" y="1600200"/>
          <a:ext cx="3484075" cy="4525963"/>
        </p:xfrm>
        <a:graphic>
          <a:graphicData uri="http://schemas.openxmlformats.org/presentationml/2006/ole">
            <p:oleObj spid="_x0000_s1028" name="Image" r:id="rId6" imgW="5307937" imgH="6895238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В.Г.Перов. «Утопленница».</a:t>
            </a:r>
            <a:r>
              <a:rPr lang="ru-RU" b="1" dirty="0" smtClean="0">
                <a:solidFill>
                  <a:srgbClr val="FFD32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Lucida Sans Unicode" pitchFamily="34" charset="0"/>
              </a:rPr>
              <a:t/>
            </a:r>
            <a:br>
              <a:rPr lang="ru-RU" b="1" dirty="0" smtClean="0">
                <a:solidFill>
                  <a:srgbClr val="FFD32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Lucida Sans Unicode" pitchFamily="34" charset="0"/>
              </a:rPr>
            </a:br>
            <a:endParaRPr lang="ru-RU" dirty="0"/>
          </a:p>
        </p:txBody>
      </p:sp>
      <p:pic>
        <p:nvPicPr>
          <p:cNvPr id="4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6572" y="1600200"/>
            <a:ext cx="7110855" cy="452596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653293"/>
            <a:ext cx="7886700" cy="1145224"/>
          </a:xfrm>
        </p:spPr>
        <p:txBody>
          <a:bodyPr>
            <a:noAutofit/>
          </a:bodyPr>
          <a:lstStyle/>
          <a:p>
            <a:pPr algn="ctr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5400" b="0" i="0" dirty="0" smtClean="0">
                <a:latin typeface="Century Schoolbook"/>
                <a:ea typeface="+mj-ea"/>
                <a:cs typeface="+mj-cs"/>
              </a:rPr>
              <a:t>Петербург в романе «Преступление и наказание»</a:t>
            </a:r>
            <a:endParaRPr lang="ru-RU" sz="5400" b="0" i="0" dirty="0">
              <a:latin typeface="Century Schoolbook"/>
              <a:ea typeface="+mj-ea"/>
              <a:cs typeface="+mj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07904" y="2348880"/>
            <a:ext cx="2138121" cy="3575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28651" y="2426405"/>
            <a:ext cx="28743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Город-убийца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1000" y="3763779"/>
            <a:ext cx="2894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Город-тупик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8571" y="5229417"/>
            <a:ext cx="33739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Город-призрак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28046" y="2315488"/>
            <a:ext cx="28912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Равнодушие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38156" y="3701033"/>
            <a:ext cx="38918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Бесчеловечность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28876" y="5120353"/>
            <a:ext cx="18504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Удушье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6022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анкт  -  Петербург</a:t>
            </a:r>
            <a:endParaRPr lang="ru-RU" dirty="0"/>
          </a:p>
        </p:txBody>
      </p:sp>
      <p:pic>
        <p:nvPicPr>
          <p:cNvPr id="5" name="Picture 3" descr="C:\Users\USER\Desktop\139090829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1120374">
            <a:off x="155887" y="1393295"/>
            <a:ext cx="4038600" cy="2524125"/>
          </a:xfrm>
          <a:prstGeom prst="rect">
            <a:avLst/>
          </a:prstGeom>
          <a:noFill/>
        </p:spPr>
      </p:pic>
      <p:pic>
        <p:nvPicPr>
          <p:cNvPr id="6" name="Picture 4" descr="C:\Users\USER\Desktop\3DCL9kxAatY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450719">
            <a:off x="4658363" y="1377199"/>
            <a:ext cx="4038600" cy="2687942"/>
          </a:xfrm>
          <a:prstGeom prst="rect">
            <a:avLst/>
          </a:prstGeom>
          <a:noFill/>
        </p:spPr>
      </p:pic>
      <p:pic>
        <p:nvPicPr>
          <p:cNvPr id="7" name="Picture 2" descr="C:\Users\USER\Desktop\25c43c7e95e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3429000"/>
            <a:ext cx="4885566" cy="32593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8737" y="1196752"/>
            <a:ext cx="8148351" cy="5147042"/>
          </a:xfrm>
          <a:prstGeom prst="rect">
            <a:avLst/>
          </a:prstGeom>
          <a:effectLst>
            <a:outerShdw blurRad="939800" dist="50800" dir="5400000" algn="ctr" rotWithShape="0">
              <a:srgbClr val="000000"/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562" y="692696"/>
            <a:ext cx="7886700" cy="1145224"/>
          </a:xfrm>
        </p:spPr>
        <p:txBody>
          <a:bodyPr>
            <a:noAutofit/>
          </a:bodyPr>
          <a:lstStyle/>
          <a:p>
            <a:pPr algn="ctr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4800" b="0" i="0" dirty="0" smtClean="0">
                <a:latin typeface="Century Schoolbook"/>
                <a:ea typeface="+mj-ea"/>
                <a:cs typeface="+mj-cs"/>
              </a:rPr>
              <a:t>Петербург Достоевского глазами художника Ильи Глазунова</a:t>
            </a:r>
            <a:endParaRPr lang="ru-RU" sz="4800" b="0" i="0" dirty="0">
              <a:latin typeface="Century Schoolbook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0486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323850" y="546100"/>
            <a:ext cx="80645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5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Calligraphy" pitchFamily="66" charset="0"/>
              </a:rPr>
              <a:t>Петербург Достоевского</a:t>
            </a: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2357430"/>
            <a:ext cx="1889110" cy="85567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latin typeface="Arial" charset="0"/>
            </a:endParaRP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1" y="2205038"/>
            <a:ext cx="171448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endParaRPr lang="ru-RU" sz="2800" dirty="0">
              <a:latin typeface="Arial" charset="0"/>
            </a:endParaRPr>
          </a:p>
          <a:p>
            <a:pPr algn="ctr"/>
            <a:r>
              <a:rPr lang="ru-RU" sz="2000" b="1" i="1" dirty="0">
                <a:latin typeface="Times New Roman" pitchFamily="16" charset="0"/>
              </a:rPr>
              <a:t>ПЕЙЗАЖИ</a:t>
            </a: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2357422" y="2357430"/>
            <a:ext cx="2463119" cy="75292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latin typeface="Arial" charset="0"/>
            </a:endParaRP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2357423" y="2205038"/>
            <a:ext cx="2143139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ru-RU" sz="2800" dirty="0">
              <a:latin typeface="Arial" charset="0"/>
            </a:endParaRPr>
          </a:p>
          <a:p>
            <a:r>
              <a:rPr lang="ru-RU" sz="2400" b="1" i="1" dirty="0">
                <a:latin typeface="Times New Roman" pitchFamily="16" charset="0"/>
              </a:rPr>
              <a:t>ИНТЕРЬЕРЫ</a:t>
            </a:r>
          </a:p>
        </p:txBody>
      </p:sp>
      <p:sp>
        <p:nvSpPr>
          <p:cNvPr id="18445" name="Rectangle 13"/>
          <p:cNvSpPr>
            <a:spLocks noChangeArrowheads="1"/>
          </p:cNvSpPr>
          <p:nvPr/>
        </p:nvSpPr>
        <p:spPr bwMode="auto">
          <a:xfrm>
            <a:off x="5286380" y="2000240"/>
            <a:ext cx="1487509" cy="128588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latin typeface="Arial" charset="0"/>
            </a:endParaRPr>
          </a:p>
        </p:txBody>
      </p:sp>
      <p:sp>
        <p:nvSpPr>
          <p:cNvPr id="18447" name="Text Box 15"/>
          <p:cNvSpPr txBox="1">
            <a:spLocks noChangeArrowheads="1"/>
          </p:cNvSpPr>
          <p:nvPr/>
        </p:nvSpPr>
        <p:spPr bwMode="auto">
          <a:xfrm>
            <a:off x="5214942" y="1714488"/>
            <a:ext cx="1643073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ru-RU" sz="2400" dirty="0">
              <a:latin typeface="Arial" charset="0"/>
            </a:endParaRPr>
          </a:p>
          <a:p>
            <a:r>
              <a:rPr lang="ru-RU" sz="2400" dirty="0">
                <a:latin typeface="Arial" charset="0"/>
              </a:rPr>
              <a:t>    </a:t>
            </a:r>
            <a:r>
              <a:rPr lang="ru-RU" sz="2000" b="1" i="1" dirty="0">
                <a:latin typeface="Times New Roman" pitchFamily="16" charset="0"/>
              </a:rPr>
              <a:t>СЦЕНЫ</a:t>
            </a:r>
            <a:br>
              <a:rPr lang="ru-RU" sz="2000" b="1" i="1" dirty="0">
                <a:latin typeface="Times New Roman" pitchFamily="16" charset="0"/>
              </a:rPr>
            </a:br>
            <a:r>
              <a:rPr lang="ru-RU" sz="2000" b="1" i="1" dirty="0">
                <a:latin typeface="Times New Roman" pitchFamily="16" charset="0"/>
              </a:rPr>
              <a:t> УЛИЧНОЙ</a:t>
            </a:r>
            <a:br>
              <a:rPr lang="ru-RU" sz="2000" b="1" i="1" dirty="0">
                <a:latin typeface="Times New Roman" pitchFamily="16" charset="0"/>
              </a:rPr>
            </a:br>
            <a:r>
              <a:rPr lang="ru-RU" sz="2000" b="1" i="1" dirty="0">
                <a:latin typeface="Times New Roman" pitchFamily="16" charset="0"/>
              </a:rPr>
              <a:t>    </a:t>
            </a:r>
            <a:r>
              <a:rPr lang="ru-RU" sz="2000" b="1" i="1" dirty="0" smtClean="0">
                <a:latin typeface="Times New Roman" pitchFamily="16" charset="0"/>
              </a:rPr>
              <a:t>ЖИЗНИ </a:t>
            </a:r>
            <a:endParaRPr lang="ru-RU" sz="2000" b="1" i="1" dirty="0">
              <a:latin typeface="Times New Roman" pitchFamily="16" charset="0"/>
            </a:endParaRPr>
          </a:p>
        </p:txBody>
      </p:sp>
      <p:sp>
        <p:nvSpPr>
          <p:cNvPr id="18450" name="Text Box 18"/>
          <p:cNvSpPr txBox="1">
            <a:spLocks noChangeArrowheads="1"/>
          </p:cNvSpPr>
          <p:nvPr/>
        </p:nvSpPr>
        <p:spPr bwMode="auto">
          <a:xfrm>
            <a:off x="395288" y="4724400"/>
            <a:ext cx="80645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«ГОРОД, В КОТОРОМ</a:t>
            </a:r>
          </a:p>
          <a:p>
            <a:pPr algn="ctr"/>
            <a:r>
              <a:rPr lang="ru-RU" sz="3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           НЕВОЗМОЖНО БЫТЬ»</a:t>
            </a:r>
          </a:p>
        </p:txBody>
      </p:sp>
      <p:sp>
        <p:nvSpPr>
          <p:cNvPr id="18451" name="Line 19"/>
          <p:cNvSpPr>
            <a:spLocks noChangeShapeType="1"/>
          </p:cNvSpPr>
          <p:nvPr/>
        </p:nvSpPr>
        <p:spPr bwMode="auto">
          <a:xfrm>
            <a:off x="5214942" y="1285860"/>
            <a:ext cx="642942" cy="71438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52" name="Line 20"/>
          <p:cNvSpPr>
            <a:spLocks noChangeShapeType="1"/>
          </p:cNvSpPr>
          <p:nvPr/>
        </p:nvSpPr>
        <p:spPr bwMode="auto">
          <a:xfrm flipH="1">
            <a:off x="1619250" y="1341438"/>
            <a:ext cx="936625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53" name="Line 21"/>
          <p:cNvSpPr>
            <a:spLocks noChangeShapeType="1"/>
          </p:cNvSpPr>
          <p:nvPr/>
        </p:nvSpPr>
        <p:spPr bwMode="auto">
          <a:xfrm>
            <a:off x="3786182" y="1285860"/>
            <a:ext cx="0" cy="1008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57" name="Line 25"/>
          <p:cNvSpPr>
            <a:spLocks noChangeShapeType="1"/>
          </p:cNvSpPr>
          <p:nvPr/>
        </p:nvSpPr>
        <p:spPr bwMode="auto">
          <a:xfrm>
            <a:off x="1000100" y="3357562"/>
            <a:ext cx="863600" cy="13668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58" name="Line 26"/>
          <p:cNvSpPr>
            <a:spLocks noChangeShapeType="1"/>
          </p:cNvSpPr>
          <p:nvPr/>
        </p:nvSpPr>
        <p:spPr bwMode="auto">
          <a:xfrm>
            <a:off x="3428992" y="3357562"/>
            <a:ext cx="0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59" name="Line 27"/>
          <p:cNvSpPr>
            <a:spLocks noChangeShapeType="1"/>
          </p:cNvSpPr>
          <p:nvPr/>
        </p:nvSpPr>
        <p:spPr bwMode="auto">
          <a:xfrm flipH="1">
            <a:off x="6715140" y="3500438"/>
            <a:ext cx="1071570" cy="107157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" name="Блок-схема: процесс 24"/>
          <p:cNvSpPr/>
          <p:nvPr/>
        </p:nvSpPr>
        <p:spPr>
          <a:xfrm>
            <a:off x="7072330" y="2143116"/>
            <a:ext cx="1714512" cy="1214446"/>
          </a:xfrm>
          <a:prstGeom prst="flowChartProcess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2" name="Line 27"/>
          <p:cNvSpPr>
            <a:spLocks noChangeShapeType="1"/>
          </p:cNvSpPr>
          <p:nvPr/>
        </p:nvSpPr>
        <p:spPr bwMode="auto">
          <a:xfrm flipH="1">
            <a:off x="5286380" y="3714752"/>
            <a:ext cx="571504" cy="78581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3" name="Line 19"/>
          <p:cNvSpPr>
            <a:spLocks noChangeShapeType="1"/>
          </p:cNvSpPr>
          <p:nvPr/>
        </p:nvSpPr>
        <p:spPr bwMode="auto">
          <a:xfrm>
            <a:off x="7215206" y="1285860"/>
            <a:ext cx="642942" cy="85725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4" name="Rectangle 13"/>
          <p:cNvSpPr>
            <a:spLocks noChangeArrowheads="1"/>
          </p:cNvSpPr>
          <p:nvPr/>
        </p:nvSpPr>
        <p:spPr bwMode="auto">
          <a:xfrm>
            <a:off x="7215206" y="2214555"/>
            <a:ext cx="1487509" cy="92869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latin typeface="Arial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429520" y="2428868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цвет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84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8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84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3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3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" dur="3000" fill="hold"/>
                                        <p:tgtEl>
                                          <p:spTgt spid="18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3000" fill="hold"/>
                                        <p:tgtEl>
                                          <p:spTgt spid="18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46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33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9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0" dur="3000" fill="hold"/>
                                        <p:tgtEl>
                                          <p:spTgt spid="184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3000" fill="hold"/>
                                        <p:tgtEl>
                                          <p:spTgt spid="184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52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/>
      <p:bldP spid="18447" grpId="0"/>
      <p:bldP spid="3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Продолжите фразу: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«Петербург Достоевского – это…»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Эпиграф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3779912" y="1484784"/>
            <a:ext cx="4906888" cy="464137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Город пышный, город бедный,</a:t>
            </a:r>
            <a:endParaRPr lang="ru-RU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Дух неволи, стройный вид,</a:t>
            </a:r>
          </a:p>
          <a:p>
            <a:pPr>
              <a:buNone/>
            </a:pPr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Свод небес зелено – бледный,</a:t>
            </a:r>
          </a:p>
          <a:p>
            <a:pPr>
              <a:buNone/>
            </a:pPr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Скука, холод и гранит…</a:t>
            </a:r>
          </a:p>
          <a:p>
            <a:pPr algn="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А.С.Пушкин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Каюсь, грешен, не люблю.</a:t>
            </a:r>
          </a:p>
          <a:p>
            <a:pPr algn="r">
              <a:lnSpc>
                <a:spcPct val="90000"/>
              </a:lnSpc>
              <a:buFontTx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Ф.М.Достоевский</a:t>
            </a:r>
          </a:p>
          <a:p>
            <a:endParaRPr lang="ru-RU" dirty="0"/>
          </a:p>
        </p:txBody>
      </p:sp>
      <p:pic>
        <p:nvPicPr>
          <p:cNvPr id="6" name="Picture 1" descr="C:\Users\USER\Desktop\9aeea0d4fc_270139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96752"/>
            <a:ext cx="3384376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«Преступление и наказание» - социальный, психологический, философский роман.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Занимали его в это мгновение какие-то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посторонние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мысли…Проходя мимо Юсупова сада, он даже очень было занялся мыслию об устройстве высоких фонтанов и о том, как бы они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хорошо освежали воздух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всех площадях. Мало-помалу он перешел к убеждению, что если распространить Летний сад на все Марсово поле и даже соединить с дворцовым Михайловским садом, то была бы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прекрасная и полезнейшая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вещь.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u="sng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«безобразная       мечта»</a:t>
            </a:r>
            <a:r>
              <a:rPr lang="ru-RU" u="sng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/>
            </a:r>
            <a:br>
              <a:rPr lang="ru-RU" u="sng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    </a:t>
            </a:r>
            <a:r>
              <a:rPr lang="ru-RU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зло                    </a:t>
            </a:r>
          </a:p>
          <a:p>
            <a:pPr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  ненависть          </a:t>
            </a:r>
          </a:p>
          <a:p>
            <a:pPr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  безобразие         </a:t>
            </a:r>
          </a:p>
          <a:p>
            <a:pPr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  низкое                </a:t>
            </a:r>
          </a:p>
          <a:p>
            <a:pPr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  безверие              </a:t>
            </a:r>
          </a:p>
          <a:p>
            <a:pPr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  гордыня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добро</a:t>
            </a:r>
          </a:p>
          <a:p>
            <a:pPr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любовь</a:t>
            </a:r>
          </a:p>
          <a:p>
            <a:pPr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красота</a:t>
            </a:r>
          </a:p>
          <a:p>
            <a:pPr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высокое</a:t>
            </a:r>
          </a:p>
          <a:p>
            <a:pPr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вера</a:t>
            </a:r>
          </a:p>
          <a:p>
            <a:pPr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совесть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Цели урока: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Воссоздать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образ Петербурга в романе Ф.М. Достоевского «Преступление и наказание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»: проанализировать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эпизоды, в которых создаются описание улиц, интерьеров, портретов,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пейзажей, цвета.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Сравнивать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город Достоевского с изображением Петербурга у других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писателей.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Узнать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какую роль сыграл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город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какое влияние оказал на судьбы героев романа “Преступление и наказание”?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Мониторинг учебных достижений учащихся –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высокий уровень.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Ответьте на вопрос кратко.</a:t>
            </a:r>
          </a:p>
          <a:p>
            <a:pPr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  Какую роль сыграл Петербург в судьбах героев романа?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Мониторинг учебных достижений учащихся –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средний уровень.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1.Кто из писателей не использовал образ Петербурга в своем творчестве?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А.   А.С.Пушкин.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Б.   А.С.Грибоедов.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В.   Н.В.Гоголь.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Г.   Ф.М.Достоевский.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анкт  -  Петербург</a:t>
            </a:r>
            <a:endParaRPr lang="ru-RU" dirty="0"/>
          </a:p>
        </p:txBody>
      </p:sp>
      <p:pic>
        <p:nvPicPr>
          <p:cNvPr id="5" name="Picture 2" descr="C:\Users\USER\Desktop\02_dvorc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1190016">
            <a:off x="349771" y="1430280"/>
            <a:ext cx="4038600" cy="1892717"/>
          </a:xfrm>
          <a:prstGeom prst="rect">
            <a:avLst/>
          </a:prstGeom>
          <a:noFill/>
        </p:spPr>
      </p:pic>
      <p:pic>
        <p:nvPicPr>
          <p:cNvPr id="6" name="Picture 3" descr="C:\Users\USER\Desktop\53108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312255">
            <a:off x="4757572" y="1302369"/>
            <a:ext cx="4038600" cy="2687505"/>
          </a:xfrm>
          <a:prstGeom prst="rect">
            <a:avLst/>
          </a:prstGeom>
          <a:noFill/>
        </p:spPr>
      </p:pic>
      <p:pic>
        <p:nvPicPr>
          <p:cNvPr id="7" name="Picture 5" descr="C:\Users\USER\Desktop\atlant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3573016"/>
            <a:ext cx="4234118" cy="28596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2.Роман Достоевского Ф.М. «Преступление и наказание» начинается: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А.   Описанием города.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Б.   Описанием главного героя.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В.   Размышлением автора.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Г.   Описанием преступления.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Какой цвет преобладает в описании Петербурга?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А.   Серый.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Б.    Зеленый.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В.   Черный.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Г.    Желтый.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4.  Определите, кому из героев принадлежит описанное ниже жилье?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1. «Каморка его находилась под самою кровлей высокого пятиэтажного дома и походила более на шкаф, чем на  квартиру…»</a:t>
            </a: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   2. «Небольшая комната,…, с желтыми обоями, геранями и кисейными занавесками на окнах… Мебель, вся старая  и из желтого дерева…»</a:t>
            </a: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    3. « Огарок освещал беднейшую комнату шагов  в десять длиной; всю ее было видно из сеней. Все было разбросано  и в беспорядке… Через задний угол была протянута дырявая  простыня…»</a:t>
            </a: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   4. «Это была большая комната, но чрезвычайно низкая…комната походила на сарай, имела вид весьма неправильного четырехугольника, и это придавало ей что-то уродливое»</a:t>
            </a: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А.  Соне                                                       Б.  Мармеладовым</a:t>
            </a: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В.  Старухе- процентщице                      Г.  Раскольникову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5. Петербург в романе «Преступление и наказание» является: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А.  Декоративным фоном.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Б.  Психологическим фоном.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В.  Соучастником преступления, героем романа.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Г.  Средством движения сюжета.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6. Каков  Петербург в романе «Преступление и наказание»?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А.  Город, в котором невозможно быть.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Б.  Город- сказка.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В.  Город-призрак.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Г.  Город-«стройная громада».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Самоконтроль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Ключи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 – Б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2- А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 – Г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4-Г,В,Б,А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5-В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6-А</a:t>
            </a:r>
          </a:p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Отметка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«5»-6 баллов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«4»-5 баллов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«3»- 3-4 баллов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«2»- 0-2 балла.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Домашнее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задание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lvl="0"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1. Ответить на вопрос: «Как же образ созданного Ф.М. Достоевским Петербурга влияет на ваше отношение к преступлению Р. Раскольникова?»</a:t>
            </a:r>
          </a:p>
          <a:p>
            <a:pPr lvl="0"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2. Подготовить материалы по теме: «Мир «униженных и оскорбленных» и бунт личности против жестоких законов социума».</a:t>
            </a:r>
          </a:p>
          <a:p>
            <a:pPr lvl="0"/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Встреча Раскольникова с Мармеладовых в распивочной. Описа­ние комнаты Мармеладовых (ч.1, гл. 2)</a:t>
            </a:r>
          </a:p>
          <a:p>
            <a:pPr lvl="0"/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Сцена смерти Мармеладова (ч. 2, гл. 7)</a:t>
            </a:r>
          </a:p>
          <a:p>
            <a:pPr lvl="0"/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Встреча с пьяной девушкой (ч.1, гл. 4)</a:t>
            </a:r>
          </a:p>
          <a:p>
            <a:pPr lvl="0"/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Сон Раскольникова о забитой кляче (ч.1, гл. 5)</a:t>
            </a:r>
          </a:p>
          <a:p>
            <a:pPr lvl="0"/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Описание комнаты Сони (ч.4, гл. 4)</a:t>
            </a:r>
          </a:p>
          <a:p>
            <a:pPr lvl="0"/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Поминки у Мармеладовых. Сцена с Лужиным (ч. 4, гл. 2, 3)</a:t>
            </a:r>
          </a:p>
          <a:p>
            <a:pPr lvl="0"/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Катерина, Ивановна с детьми на улице (ч. 5, гл. 7)</a:t>
            </a:r>
          </a:p>
          <a:p>
            <a:pPr lvl="0"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3.Подготовиться </a:t>
            </a: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к беседе:</a:t>
            </a:r>
          </a:p>
          <a:p>
            <a:pPr lvl="0"/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Размышления Раскольникова после посещения семьи Мармеладовых; чтение письма матери (ч. 1, гл. 2- 4)</a:t>
            </a:r>
          </a:p>
          <a:p>
            <a:pPr lvl="0"/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Раскрыть смысл  рассуждения Раскольникова  после встречи с Мармеладовым (со слов: «</a:t>
            </a:r>
            <a:r>
              <a:rPr lang="ru-RU" sz="4900" dirty="0" err="1">
                <a:latin typeface="Times New Roman" pitchFamily="18" charset="0"/>
                <a:cs typeface="Times New Roman" pitchFamily="18" charset="0"/>
              </a:rPr>
              <a:t>Ай-да</a:t>
            </a: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 Соня. </a:t>
            </a:r>
            <a:r>
              <a:rPr lang="en-US" sz="4900" dirty="0" err="1">
                <a:latin typeface="Times New Roman" pitchFamily="18" charset="0"/>
                <a:cs typeface="Times New Roman" pitchFamily="18" charset="0"/>
              </a:rPr>
              <a:t>Так</a:t>
            </a:r>
            <a:r>
              <a:rPr lang="en-US" sz="4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900" dirty="0" err="1">
                <a:latin typeface="Times New Roman" pitchFamily="18" charset="0"/>
                <a:cs typeface="Times New Roman" pitchFamily="18" charset="0"/>
              </a:rPr>
              <a:t>тому</a:t>
            </a:r>
            <a:r>
              <a:rPr lang="en-US" sz="49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4900" dirty="0" err="1">
                <a:latin typeface="Times New Roman" pitchFamily="18" charset="0"/>
                <a:cs typeface="Times New Roman" pitchFamily="18" charset="0"/>
              </a:rPr>
              <a:t>быть</a:t>
            </a:r>
            <a:r>
              <a:rPr lang="en-US" sz="4900" dirty="0">
                <a:latin typeface="Times New Roman" pitchFamily="18" charset="0"/>
                <a:cs typeface="Times New Roman" pitchFamily="18" charset="0"/>
              </a:rPr>
              <a:t>!».)</a:t>
            </a:r>
            <a:endParaRPr lang="ru-RU" sz="49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4.Подумать </a:t>
            </a: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над вопросами: Какие противоречия в поведе­нии Раскольникова вы обнаружили? Как вы объясните эти противоречия? Какие выводы о характере Раскольникова вы делаете на основании поступков? </a:t>
            </a:r>
            <a:r>
              <a:rPr lang="en-US" sz="4900" dirty="0" err="1">
                <a:latin typeface="Times New Roman" pitchFamily="18" charset="0"/>
                <a:cs typeface="Times New Roman" pitchFamily="18" charset="0"/>
              </a:rPr>
              <a:t>Мотивы</a:t>
            </a:r>
            <a:r>
              <a:rPr lang="en-US" sz="4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900" dirty="0" err="1">
                <a:latin typeface="Times New Roman" pitchFamily="18" charset="0"/>
                <a:cs typeface="Times New Roman" pitchFamily="18" charset="0"/>
              </a:rPr>
              <a:t>пре­ступления</a:t>
            </a:r>
            <a:r>
              <a:rPr lang="en-US" sz="4900" dirty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49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Перечитать разговор студента с офицером в распивоч­ной, о которой вспоминает Раскольников в ч.1, гл. 6.</a:t>
            </a:r>
            <a:endParaRPr lang="ru-RU" sz="4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анкт  -  Петербург</a:t>
            </a:r>
            <a:endParaRPr lang="ru-RU" dirty="0"/>
          </a:p>
        </p:txBody>
      </p:sp>
      <p:pic>
        <p:nvPicPr>
          <p:cNvPr id="5" name="Picture 3" descr="C:\Users\USER\Desktop\1476686_20120606123016.gif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1293241">
            <a:off x="306439" y="1298667"/>
            <a:ext cx="4038600" cy="3028950"/>
          </a:xfrm>
          <a:prstGeom prst="rect">
            <a:avLst/>
          </a:prstGeom>
          <a:noFill/>
        </p:spPr>
      </p:pic>
      <p:pic>
        <p:nvPicPr>
          <p:cNvPr id="6" name="Picture 4" descr="C:\Users\USER\Desktop\V-Moskve-otkroetsya-filial-Ermitazha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268760"/>
            <a:ext cx="4038600" cy="2688554"/>
          </a:xfrm>
          <a:prstGeom prst="rect">
            <a:avLst/>
          </a:prstGeom>
          <a:noFill/>
        </p:spPr>
      </p:pic>
      <p:pic>
        <p:nvPicPr>
          <p:cNvPr id="7" name="Picture 2" descr="C:\Users\USER\Desktop\c5h3cgs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3967708"/>
            <a:ext cx="4284433" cy="28902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анкт  -  Петербург</a:t>
            </a:r>
            <a:endParaRPr lang="ru-RU" dirty="0"/>
          </a:p>
        </p:txBody>
      </p:sp>
      <p:pic>
        <p:nvPicPr>
          <p:cNvPr id="4" name="Picture 2" descr="C:\Users\USER\Desktop\bqm44CXzx7k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1114595">
            <a:off x="219814" y="1359172"/>
            <a:ext cx="4598857" cy="3449143"/>
          </a:xfrm>
          <a:prstGeom prst="rect">
            <a:avLst/>
          </a:prstGeom>
          <a:noFill/>
        </p:spPr>
      </p:pic>
      <p:pic>
        <p:nvPicPr>
          <p:cNvPr id="5" name="Picture 3" descr="C:\Users\USER\Desktop\8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17089">
            <a:off x="4153396" y="1628800"/>
            <a:ext cx="4690211" cy="2943596"/>
          </a:xfrm>
          <a:prstGeom prst="rect">
            <a:avLst/>
          </a:prstGeom>
          <a:noFill/>
        </p:spPr>
      </p:pic>
      <p:pic>
        <p:nvPicPr>
          <p:cNvPr id="6" name="Picture 4" descr="C:\Users\USER\Desktop\6195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4223637"/>
            <a:ext cx="3954016" cy="26343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анкт  -  Петербург</a:t>
            </a:r>
            <a:endParaRPr lang="ru-RU" dirty="0"/>
          </a:p>
        </p:txBody>
      </p:sp>
      <p:pic>
        <p:nvPicPr>
          <p:cNvPr id="4" name="Picture 3" descr="C:\Users\USER\Desktop\RZKkg2wMTt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1444612">
            <a:off x="461253" y="1285565"/>
            <a:ext cx="3998895" cy="2999171"/>
          </a:xfrm>
          <a:prstGeom prst="rect">
            <a:avLst/>
          </a:prstGeom>
          <a:noFill/>
        </p:spPr>
      </p:pic>
      <p:pic>
        <p:nvPicPr>
          <p:cNvPr id="5" name="Picture 4" descr="C:\Users\USER\Desktop\440774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73159">
            <a:off x="4733019" y="1217922"/>
            <a:ext cx="4290054" cy="3217540"/>
          </a:xfrm>
          <a:prstGeom prst="rect">
            <a:avLst/>
          </a:prstGeom>
          <a:noFill/>
        </p:spPr>
      </p:pic>
      <p:pic>
        <p:nvPicPr>
          <p:cNvPr id="6" name="Picture 2" descr="C:\Users\USER\Desktop\79575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5114">
            <a:off x="2846943" y="3963146"/>
            <a:ext cx="3343926" cy="25079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Петропавловская крепость</a:t>
            </a:r>
            <a:endParaRPr lang="ru-RU" dirty="0"/>
          </a:p>
        </p:txBody>
      </p:sp>
      <p:pic>
        <p:nvPicPr>
          <p:cNvPr id="4" name="Picture 6" descr="C:\Users\USER\Desktop\75513599_img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1417380">
            <a:off x="403841" y="1500337"/>
            <a:ext cx="3365242" cy="2523932"/>
          </a:xfrm>
          <a:prstGeom prst="rect">
            <a:avLst/>
          </a:prstGeom>
          <a:noFill/>
        </p:spPr>
      </p:pic>
      <p:pic>
        <p:nvPicPr>
          <p:cNvPr id="5" name="Picture 2" descr="C:\Users\USER\Desktop\69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76547">
            <a:off x="4086108" y="1276437"/>
            <a:ext cx="4268292" cy="3201219"/>
          </a:xfrm>
          <a:prstGeom prst="rect">
            <a:avLst/>
          </a:prstGeom>
          <a:noFill/>
        </p:spPr>
      </p:pic>
      <p:pic>
        <p:nvPicPr>
          <p:cNvPr id="6" name="Picture 5" descr="C:\Users\USER\Desktop\foto-people1big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4005064"/>
            <a:ext cx="3560247" cy="26688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Храм Воскресения Христова(Спас- на- Крови)</a:t>
            </a:r>
            <a:endParaRPr lang="ru-RU" dirty="0"/>
          </a:p>
        </p:txBody>
      </p:sp>
      <p:pic>
        <p:nvPicPr>
          <p:cNvPr id="4" name="Picture 4" descr="C:\Users\USER\Desktop\13.image_bi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1163172">
            <a:off x="143236" y="1568378"/>
            <a:ext cx="3751153" cy="2499206"/>
          </a:xfrm>
          <a:prstGeom prst="rect">
            <a:avLst/>
          </a:prstGeom>
          <a:noFill/>
        </p:spPr>
      </p:pic>
      <p:pic>
        <p:nvPicPr>
          <p:cNvPr id="5" name="Picture 6" descr="C:\Users\USER\Desktop\49116170_1253884086_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50843">
            <a:off x="4932040" y="1700808"/>
            <a:ext cx="3800153" cy="2546102"/>
          </a:xfrm>
          <a:prstGeom prst="rect">
            <a:avLst/>
          </a:prstGeom>
          <a:noFill/>
        </p:spPr>
      </p:pic>
      <p:pic>
        <p:nvPicPr>
          <p:cNvPr id="6" name="Picture 5" descr="C:\Users\USER\Desktop\47671164_sobor_Voskreseniya_Hristova_Spas_na_Krovi_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3284984"/>
            <a:ext cx="2802398" cy="3717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1198</Words>
  <Application>Microsoft Office PowerPoint</Application>
  <PresentationFormat>Экран (4:3)</PresentationFormat>
  <Paragraphs>185</Paragraphs>
  <Slides>46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8" baseType="lpstr">
      <vt:lpstr>Тема Office</vt:lpstr>
      <vt:lpstr>Image</vt:lpstr>
      <vt:lpstr>Слайд 1</vt:lpstr>
      <vt:lpstr>Санкт  -  Петербург</vt:lpstr>
      <vt:lpstr>Санкт  -  Петербург</vt:lpstr>
      <vt:lpstr>Санкт  -  Петербург</vt:lpstr>
      <vt:lpstr>Санкт  -  Петербург</vt:lpstr>
      <vt:lpstr>Санкт  -  Петербург</vt:lpstr>
      <vt:lpstr>Санкт  -  Петербург</vt:lpstr>
      <vt:lpstr>Петропавловская крепость</vt:lpstr>
      <vt:lpstr>Храм Воскресения Христова(Спас- на- Крови)</vt:lpstr>
      <vt:lpstr>Адмиралтейство</vt:lpstr>
      <vt:lpstr>Эпиграф </vt:lpstr>
      <vt:lpstr>Литературная викторина</vt:lpstr>
      <vt:lpstr>Литературная викторина</vt:lpstr>
      <vt:lpstr>Литературная викторина</vt:lpstr>
      <vt:lpstr>Слайд 15</vt:lpstr>
      <vt:lpstr>Цели урока:</vt:lpstr>
      <vt:lpstr>Эпиграф </vt:lpstr>
      <vt:lpstr>Слайд 18</vt:lpstr>
      <vt:lpstr>Слайд 19</vt:lpstr>
      <vt:lpstr>Слайд 20</vt:lpstr>
      <vt:lpstr>Сенная площадь </vt:lpstr>
      <vt:lpstr>Город-тупик</vt:lpstr>
      <vt:lpstr> Историческая справка. </vt:lpstr>
      <vt:lpstr>Дом Раскольникова</vt:lpstr>
      <vt:lpstr>Каморка Раскольникова</vt:lpstr>
      <vt:lpstr>Слайд 26</vt:lpstr>
      <vt:lpstr>Слайд 27</vt:lpstr>
      <vt:lpstr>В.Г.Перов. «Утопленница». </vt:lpstr>
      <vt:lpstr>Петербург в романе «Преступление и наказание»</vt:lpstr>
      <vt:lpstr>Петербург Достоевского глазами художника Ильи Глазунова</vt:lpstr>
      <vt:lpstr>Слайд 31</vt:lpstr>
      <vt:lpstr>Продолжите фразу:</vt:lpstr>
      <vt:lpstr>Эпиграф </vt:lpstr>
      <vt:lpstr>Слайд 34</vt:lpstr>
      <vt:lpstr>Слайд 35</vt:lpstr>
      <vt:lpstr>«безобразная       мечта» </vt:lpstr>
      <vt:lpstr>Цели урока:</vt:lpstr>
      <vt:lpstr>Мониторинг учебных достижений учащихся – высокий уровень.</vt:lpstr>
      <vt:lpstr> Мониторинг учебных достижений учащихся –средний уровень. </vt:lpstr>
      <vt:lpstr> 2.Роман Достоевского Ф.М. «Преступление и наказание» начинается: </vt:lpstr>
      <vt:lpstr>Какой цвет преобладает в описании Петербурга?</vt:lpstr>
      <vt:lpstr> 4.  Определите, кому из героев принадлежит описанное ниже жилье? </vt:lpstr>
      <vt:lpstr>5. Петербург в романе «Преступление и наказание» является:</vt:lpstr>
      <vt:lpstr> 6. Каков  Петербург в романе «Преступление и наказание»? </vt:lpstr>
      <vt:lpstr>Самоконтроль </vt:lpstr>
      <vt:lpstr> Домашнее задание.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24</cp:revision>
  <dcterms:created xsi:type="dcterms:W3CDTF">2015-03-27T13:39:19Z</dcterms:created>
  <dcterms:modified xsi:type="dcterms:W3CDTF">2015-04-05T09:22:08Z</dcterms:modified>
</cp:coreProperties>
</file>